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9"/>
  </p:notesMasterIdLst>
  <p:handoutMasterIdLst>
    <p:handoutMasterId r:id="rId10"/>
  </p:handoutMasterIdLst>
  <p:sldIdLst>
    <p:sldId id="292" r:id="rId3"/>
    <p:sldId id="296" r:id="rId4"/>
    <p:sldId id="297" r:id="rId5"/>
    <p:sldId id="298" r:id="rId6"/>
    <p:sldId id="294" r:id="rId7"/>
    <p:sldId id="289" r:id="rId8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A701"/>
    <a:srgbClr val="FF6600"/>
    <a:srgbClr val="008A00"/>
    <a:srgbClr val="CFFBA7"/>
    <a:srgbClr val="00CC00"/>
    <a:srgbClr val="88E830"/>
    <a:srgbClr val="CCC658"/>
    <a:srgbClr val="FD8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>
        <p:scale>
          <a:sx n="100" d="100"/>
          <a:sy n="100" d="100"/>
        </p:scale>
        <p:origin x="-294" y="-7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DAE549-9063-4CB9-9AA2-9ED3648E63B1}" type="datetimeFigureOut">
              <a:rPr lang="ru-RU"/>
              <a:pPr>
                <a:defRPr/>
              </a:pPr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88512A3-025C-4E1A-8872-E1B17D142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869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EDEDA56-C890-440F-B076-ACA2E4049234}" type="datetimeFigureOut">
              <a:rPr lang="ru-RU"/>
              <a:pPr>
                <a:defRPr/>
              </a:pPr>
              <a:t>01.12.2015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29DBAEB-9917-429A-9076-EAFD5ADA1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16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BRF_STRATEGY_327x240_Brochure_Cover.jpg"/>
          <p:cNvPicPr>
            <a:picLocks noChangeAspect="1"/>
          </p:cNvPicPr>
          <p:nvPr userDrawn="1"/>
        </p:nvPicPr>
        <p:blipFill>
          <a:blip r:embed="rId2"/>
          <a:srcRect l="54137" t="5202" r="30351" b="86398"/>
          <a:stretch>
            <a:fillRect/>
          </a:stretch>
        </p:blipFill>
        <p:spPr bwMode="auto">
          <a:xfrm>
            <a:off x="6588125" y="0"/>
            <a:ext cx="21605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SBRF_STRATEGY_Charger_stand_face_preview.jpg"/>
          <p:cNvPicPr>
            <a:picLocks noChangeAspect="1"/>
          </p:cNvPicPr>
          <p:nvPr userDrawn="1"/>
        </p:nvPicPr>
        <p:blipFill>
          <a:blip r:embed="rId3"/>
          <a:srcRect l="57637" t="16400" r="9273" b="22002"/>
          <a:stretch>
            <a:fillRect/>
          </a:stretch>
        </p:blipFill>
        <p:spPr bwMode="auto">
          <a:xfrm>
            <a:off x="0" y="1851025"/>
            <a:ext cx="8509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999" t="20627" r="16524"/>
          <a:stretch>
            <a:fillRect/>
          </a:stretch>
        </p:blipFill>
        <p:spPr bwMode="auto">
          <a:xfrm>
            <a:off x="8027988" y="4659313"/>
            <a:ext cx="33178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122912" cy="857250"/>
          </a:xfrm>
        </p:spPr>
        <p:txBody>
          <a:bodyPr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1476375" y="1492250"/>
            <a:ext cx="3816350" cy="2951163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5"/>
              </a:buBlip>
              <a:defRPr sz="1800"/>
            </a:lvl1pPr>
          </a:lstStyle>
          <a:p>
            <a:pPr lvl="0"/>
            <a:r>
              <a:rPr lang="en-US" dirty="0" smtClean="0"/>
              <a:t>Образец текста</a:t>
            </a:r>
          </a:p>
          <a:p>
            <a:pPr lvl="1"/>
            <a:r>
              <a:rPr lang="en-US" dirty="0" smtClean="0"/>
              <a:t>Второй уровень</a:t>
            </a:r>
          </a:p>
          <a:p>
            <a:pPr lvl="2"/>
            <a:r>
              <a:rPr lang="en-US" dirty="0" smtClean="0"/>
              <a:t>Третий уровень</a:t>
            </a:r>
          </a:p>
        </p:txBody>
      </p:sp>
      <p:sp>
        <p:nvSpPr>
          <p:cNvPr id="8" name="Дата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CA285-24FC-4ED6-9597-3E10F87865F0}" type="datetime1">
              <a:rPr lang="ru-RU"/>
              <a:pPr>
                <a:defRPr/>
              </a:pPr>
              <a:t>01.12.2015</a:t>
            </a:fld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42E63-4E0E-4FAA-8FD1-D011DA0876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SBRF_STRATEGY_Notebook_Member_Board_RUS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586" t="78262" r="1176" b="4073"/>
          <a:stretch>
            <a:fillRect/>
          </a:stretch>
        </p:blipFill>
        <p:spPr bwMode="auto">
          <a:xfrm>
            <a:off x="6659563" y="3363913"/>
            <a:ext cx="20605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SBRF_STRATEGY_327x240_Brochure_Cover.jpg"/>
          <p:cNvPicPr>
            <a:picLocks noChangeAspect="1"/>
          </p:cNvPicPr>
          <p:nvPr userDrawn="1"/>
        </p:nvPicPr>
        <p:blipFill>
          <a:blip r:embed="rId3"/>
          <a:srcRect l="54137" t="5202" r="30351" b="86398"/>
          <a:stretch>
            <a:fillRect/>
          </a:stretch>
        </p:blipFill>
        <p:spPr bwMode="auto">
          <a:xfrm>
            <a:off x="6588125" y="0"/>
            <a:ext cx="21605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122912" cy="857250"/>
          </a:xfrm>
        </p:spPr>
        <p:txBody>
          <a:bodyPr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C25DA-1A6B-41FA-BE72-755D155D6AC6}" type="datetime1">
              <a:rPr lang="ru-RU"/>
              <a:pPr>
                <a:defRPr/>
              </a:pPr>
              <a:t>01.12.2015</a:t>
            </a:fld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01E43-4029-406B-AD7E-6B92E82E3C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9" descr="SBRF_STRATEGY_327x240_Brochure_Cover.jpg"/>
          <p:cNvPicPr>
            <a:picLocks noChangeAspect="1"/>
          </p:cNvPicPr>
          <p:nvPr userDrawn="1"/>
        </p:nvPicPr>
        <p:blipFill>
          <a:blip r:embed="rId2"/>
          <a:srcRect l="54137" t="5202" r="30351" b="86398"/>
          <a:stretch>
            <a:fillRect/>
          </a:stretch>
        </p:blipFill>
        <p:spPr bwMode="auto">
          <a:xfrm>
            <a:off x="6588125" y="0"/>
            <a:ext cx="21605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21" t="17445" r="31963" b="13570"/>
          <a:stretch>
            <a:fillRect/>
          </a:stretch>
        </p:blipFill>
        <p:spPr bwMode="auto">
          <a:xfrm>
            <a:off x="323850" y="1276350"/>
            <a:ext cx="3527425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1923678"/>
            <a:ext cx="5104656" cy="1080120"/>
          </a:xfrm>
        </p:spPr>
        <p:txBody>
          <a:bodyPr anchor="b"/>
          <a:lstStyle>
            <a:lvl1pPr marL="0" indent="0" algn="l">
              <a:buNone/>
              <a:defRPr b="1" baseline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323528" y="555527"/>
            <a:ext cx="6192688" cy="607869"/>
          </a:xfrm>
        </p:spPr>
        <p:txBody>
          <a:bodyPr anchor="t">
            <a:normAutofit/>
          </a:bodyPr>
          <a:lstStyle>
            <a:lvl1pPr algn="l">
              <a:defRPr sz="2000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44" name="Текст 43"/>
          <p:cNvSpPr>
            <a:spLocks noGrp="1"/>
          </p:cNvSpPr>
          <p:nvPr>
            <p:ph type="body" sz="quarter" idx="18"/>
          </p:nvPr>
        </p:nvSpPr>
        <p:spPr>
          <a:xfrm>
            <a:off x="3779840" y="3148014"/>
            <a:ext cx="5113337" cy="36036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48" name="Текст 47"/>
          <p:cNvSpPr>
            <a:spLocks noGrp="1"/>
          </p:cNvSpPr>
          <p:nvPr>
            <p:ph type="body" sz="quarter" idx="19"/>
          </p:nvPr>
        </p:nvSpPr>
        <p:spPr>
          <a:xfrm>
            <a:off x="323850" y="268289"/>
            <a:ext cx="2808288" cy="287337"/>
          </a:xfrm>
        </p:spPr>
        <p:txBody>
          <a:bodyPr anchor="ctr">
            <a:noAutofit/>
          </a:bodyPr>
          <a:lstStyle>
            <a:lvl1pPr>
              <a:defRPr sz="16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BRF_STRATEGY_327x240_Brochure_Cover.jpg"/>
          <p:cNvPicPr>
            <a:picLocks noChangeAspect="1"/>
          </p:cNvPicPr>
          <p:nvPr userDrawn="1"/>
        </p:nvPicPr>
        <p:blipFill>
          <a:blip r:embed="rId2"/>
          <a:srcRect l="54137" t="5202" r="30351" b="86398"/>
          <a:stretch>
            <a:fillRect/>
          </a:stretch>
        </p:blipFill>
        <p:spPr bwMode="auto">
          <a:xfrm>
            <a:off x="6588125" y="0"/>
            <a:ext cx="21605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SBRF_STRATEGY_Charger_stand_face_preview.jpg"/>
          <p:cNvPicPr>
            <a:picLocks noChangeAspect="1"/>
          </p:cNvPicPr>
          <p:nvPr userDrawn="1"/>
        </p:nvPicPr>
        <p:blipFill>
          <a:blip r:embed="rId3"/>
          <a:srcRect l="57637" t="16400" r="9273" b="22002"/>
          <a:stretch>
            <a:fillRect/>
          </a:stretch>
        </p:blipFill>
        <p:spPr bwMode="auto">
          <a:xfrm>
            <a:off x="0" y="1851025"/>
            <a:ext cx="8509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999" t="20627" r="16524"/>
          <a:stretch>
            <a:fillRect/>
          </a:stretch>
        </p:blipFill>
        <p:spPr bwMode="auto">
          <a:xfrm>
            <a:off x="8027988" y="4659313"/>
            <a:ext cx="33178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122912" cy="857250"/>
          </a:xfrm>
        </p:spPr>
        <p:txBody>
          <a:bodyPr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1476375" y="1492250"/>
            <a:ext cx="3816350" cy="2951163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5"/>
              </a:buBlip>
              <a:defRPr sz="1800"/>
            </a:lvl1pPr>
          </a:lstStyle>
          <a:p>
            <a:pPr lvl="0"/>
            <a:r>
              <a:rPr lang="en-US" dirty="0" smtClean="0"/>
              <a:t>Образец текста</a:t>
            </a:r>
          </a:p>
          <a:p>
            <a:pPr lvl="1"/>
            <a:r>
              <a:rPr lang="en-US" dirty="0" smtClean="0"/>
              <a:t>Второй уровень</a:t>
            </a:r>
          </a:p>
          <a:p>
            <a:pPr lvl="2"/>
            <a:r>
              <a:rPr lang="en-US" dirty="0" smtClean="0"/>
              <a:t>Третий уровень</a:t>
            </a:r>
          </a:p>
        </p:txBody>
      </p:sp>
      <p:sp>
        <p:nvSpPr>
          <p:cNvPr id="8" name="Дата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498A8-804E-47D4-BF2E-E7673736E236}" type="datetime1">
              <a:rPr lang="ru-RU"/>
              <a:pPr>
                <a:defRPr/>
              </a:pPr>
              <a:t>01.12.2015</a:t>
            </a:fld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0F33E-1D3C-4187-A631-1A6A9C9066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SBRF_STRATEGY_Notebook_Member_Board_RUS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586" t="78262" r="1176" b="4073"/>
          <a:stretch>
            <a:fillRect/>
          </a:stretch>
        </p:blipFill>
        <p:spPr bwMode="auto">
          <a:xfrm>
            <a:off x="6659563" y="3363913"/>
            <a:ext cx="20605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SBRF_STRATEGY_327x240_Brochure_Cover.jpg"/>
          <p:cNvPicPr>
            <a:picLocks noChangeAspect="1"/>
          </p:cNvPicPr>
          <p:nvPr userDrawn="1"/>
        </p:nvPicPr>
        <p:blipFill>
          <a:blip r:embed="rId3"/>
          <a:srcRect l="54137" t="5202" r="30351" b="86398"/>
          <a:stretch>
            <a:fillRect/>
          </a:stretch>
        </p:blipFill>
        <p:spPr bwMode="auto">
          <a:xfrm>
            <a:off x="6588125" y="0"/>
            <a:ext cx="21605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122912" cy="857250"/>
          </a:xfrm>
        </p:spPr>
        <p:txBody>
          <a:bodyPr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92C47-92F4-4AA1-B68D-BE3100D6A080}" type="datetime1">
              <a:rPr lang="ru-RU"/>
              <a:pPr>
                <a:defRPr/>
              </a:pPr>
              <a:t>01.12.2015</a:t>
            </a:fld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3A88D-0EE7-4E63-B8D6-796790A2E6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580063" y="2066925"/>
            <a:ext cx="3106737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361E1E-37E9-4B80-B26B-7E2B7B210DAD}" type="datetime1">
              <a:rPr lang="ru-RU"/>
              <a:pPr>
                <a:defRPr/>
              </a:pPr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привет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16490D-C271-4C26-8F8D-6E85A37976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03325"/>
            <a:ext cx="9144000" cy="0"/>
          </a:xfrm>
          <a:prstGeom prst="line">
            <a:avLst/>
          </a:prstGeom>
          <a:ln w="38100"/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D0E217-0B31-44FC-BD2C-30E6EC1AFA38}" type="datetimeFigureOut">
              <a:rPr lang="ru-RU"/>
              <a:pPr>
                <a:defRPr/>
              </a:pPr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270FB4-99EA-4F73-944A-922423387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23478"/>
            <a:ext cx="6096000" cy="853207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>Локальная промо-акция «Ипотечный марафон». Приглашение к участию в акции.</a:t>
            </a:r>
            <a:br>
              <a:rPr lang="ru-RU" sz="2000" b="1" dirty="0" smtClean="0"/>
            </a:br>
            <a:r>
              <a:rPr lang="ru-RU" sz="2000" b="1" dirty="0" smtClean="0"/>
              <a:t>   </a:t>
            </a:r>
            <a:endParaRPr lang="ru-RU" sz="1800" b="1" dirty="0" smtClean="0"/>
          </a:p>
        </p:txBody>
      </p:sp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BEC27D-FED3-4BFC-B058-BF0570A2BC5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9156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683568" y="1203598"/>
            <a:ext cx="7344815" cy="3870325"/>
          </a:xfrm>
        </p:spPr>
        <p:txBody>
          <a:bodyPr/>
          <a:lstStyle/>
          <a:p>
            <a:endParaRPr lang="ru-RU" sz="1400" b="1" u="sng" dirty="0" smtClean="0"/>
          </a:p>
          <a:p>
            <a:pPr algn="ctr"/>
            <a:r>
              <a:rPr lang="ru-RU" sz="2000" b="1" u="sng" dirty="0" smtClean="0"/>
              <a:t>Используйте </a:t>
            </a:r>
            <a:r>
              <a:rPr lang="ru-RU" sz="2000" b="1" u="sng" dirty="0"/>
              <a:t>систему «Партнер он-</a:t>
            </a:r>
            <a:r>
              <a:rPr lang="ru-RU" sz="2000" b="1" u="sng" dirty="0" err="1"/>
              <a:t>лайн</a:t>
            </a:r>
            <a:r>
              <a:rPr lang="ru-RU" sz="2000" b="1" u="sng" dirty="0"/>
              <a:t>» для отправки ипотечных заявок </a:t>
            </a:r>
            <a:endParaRPr lang="ru-RU" sz="2000" dirty="0"/>
          </a:p>
          <a:p>
            <a:pPr algn="ctr"/>
            <a:r>
              <a:rPr lang="ru-RU" sz="2000" dirty="0" smtClean="0"/>
              <a:t>и </a:t>
            </a:r>
            <a:r>
              <a:rPr lang="ru-RU" sz="2000" dirty="0"/>
              <a:t>участвуйте в акции, которая проводится в период </a:t>
            </a:r>
            <a:endParaRPr lang="ru-RU" sz="2000" dirty="0" smtClean="0"/>
          </a:p>
          <a:p>
            <a:pPr algn="ctr"/>
            <a:r>
              <a:rPr lang="ru-RU" sz="2000" u="sng" dirty="0" smtClean="0"/>
              <a:t>с </a:t>
            </a:r>
            <a:r>
              <a:rPr lang="ru-RU" sz="2000" b="1" u="sng" dirty="0"/>
              <a:t>01.11.2015 по 25.12.2015</a:t>
            </a:r>
            <a:r>
              <a:rPr lang="ru-RU" sz="2000" u="sng" dirty="0"/>
              <a:t> </a:t>
            </a:r>
            <a:endParaRPr lang="ru-RU" sz="2000" u="sng" dirty="0" smtClean="0"/>
          </a:p>
          <a:p>
            <a:pPr algn="ctr"/>
            <a:r>
              <a:rPr lang="ru-RU" sz="2000" dirty="0" smtClean="0"/>
              <a:t>среди </a:t>
            </a:r>
            <a:r>
              <a:rPr lang="ru-RU" sz="2000" b="1" dirty="0"/>
              <a:t>агентств недвижимости, агентов и брокеров</a:t>
            </a:r>
            <a:r>
              <a:rPr lang="ru-RU" sz="2000" dirty="0"/>
              <a:t>.</a:t>
            </a:r>
          </a:p>
          <a:p>
            <a:pPr algn="ctr"/>
            <a:r>
              <a:rPr lang="ru-RU" sz="2000" dirty="0"/>
              <a:t>Каждый может выиграть </a:t>
            </a:r>
          </a:p>
          <a:p>
            <a:pPr algn="ctr"/>
            <a:r>
              <a:rPr lang="ru-RU" sz="2000" dirty="0"/>
              <a:t>ценные </a:t>
            </a:r>
            <a:r>
              <a:rPr lang="ru-RU" sz="2000" dirty="0" smtClean="0"/>
              <a:t>призы </a:t>
            </a:r>
            <a:r>
              <a:rPr lang="ru-RU" sz="2000" dirty="0"/>
              <a:t>и обеспечить своему коллективу </a:t>
            </a:r>
          </a:p>
          <a:p>
            <a:pPr algn="ctr"/>
            <a:r>
              <a:rPr lang="ru-RU" sz="2000" b="1" u="sng" dirty="0"/>
              <a:t>отличный праздник! </a:t>
            </a:r>
            <a:endParaRPr lang="ru-RU" sz="2000" dirty="0"/>
          </a:p>
          <a:p>
            <a:pPr marL="285750" indent="-285750">
              <a:buFontTx/>
              <a:buBlip>
                <a:blip r:embed="rId2"/>
              </a:buBlip>
            </a:pPr>
            <a:endParaRPr lang="ru-RU" sz="1400" b="1" u="sng" dirty="0"/>
          </a:p>
          <a:p>
            <a:pPr marL="285750" indent="-285750">
              <a:buFontTx/>
              <a:buBlip>
                <a:blip r:embed="rId2"/>
              </a:buBlip>
            </a:pPr>
            <a:endParaRPr lang="ru-RU" sz="1400" b="1" u="sng" dirty="0" smtClean="0"/>
          </a:p>
          <a:p>
            <a:pPr marL="285750" indent="-285750">
              <a:buFontTx/>
              <a:buBlip>
                <a:blip r:embed="rId2"/>
              </a:buBlip>
            </a:pPr>
            <a:endParaRPr lang="ru-RU" sz="1400" b="1" u="sng" dirty="0" smtClean="0"/>
          </a:p>
          <a:p>
            <a:pPr marL="285750" indent="-285750">
              <a:buFontTx/>
              <a:buBlip>
                <a:blip r:embed="rId2"/>
              </a:buBlip>
            </a:pPr>
            <a:endParaRPr lang="ru-RU" sz="1400" b="1" u="sng" dirty="0" smtClean="0"/>
          </a:p>
          <a:p>
            <a:pPr marL="285750" indent="-285750">
              <a:buFontTx/>
              <a:buBlip>
                <a:blip r:embed="rId2"/>
              </a:buBlip>
            </a:pPr>
            <a:endParaRPr lang="ru-RU" sz="1400" b="1" u="sng" dirty="0" smtClean="0"/>
          </a:p>
          <a:p>
            <a:pPr marL="285750" indent="-285750"/>
            <a:endParaRPr lang="ru-RU" sz="1400" dirty="0" smtClean="0"/>
          </a:p>
          <a:p>
            <a:pPr marL="285750" indent="-285750"/>
            <a:endParaRPr lang="ru-RU" sz="1400" dirty="0" smtClean="0"/>
          </a:p>
          <a:p>
            <a:pPr marL="285750" indent="-285750"/>
            <a:endParaRPr lang="ru-RU" sz="1400" dirty="0" smtClean="0"/>
          </a:p>
          <a:p>
            <a:pPr marL="285750" indent="-285750"/>
            <a:endParaRPr lang="ru-RU" sz="1400" dirty="0"/>
          </a:p>
          <a:p>
            <a:pPr marL="285750" indent="-285750"/>
            <a:endParaRPr lang="ru-RU" sz="1400" dirty="0"/>
          </a:p>
          <a:p>
            <a:pPr marL="285750" indent="-285750"/>
            <a:endParaRPr lang="ru-RU" sz="1400" dirty="0"/>
          </a:p>
          <a:p>
            <a:pPr marL="285750" indent="-285750">
              <a:buFontTx/>
              <a:buNone/>
            </a:pPr>
            <a:endParaRPr lang="ru-RU" sz="2400" dirty="0" smtClean="0"/>
          </a:p>
          <a:p>
            <a:pPr marL="285750" indent="-285750">
              <a:buFontTx/>
              <a:buNone/>
            </a:pPr>
            <a:endParaRPr lang="ru-RU" sz="2400" dirty="0" smtClean="0"/>
          </a:p>
          <a:p>
            <a:pPr marL="285750" indent="-285750">
              <a:buFontTx/>
              <a:buNone/>
            </a:pPr>
            <a:endParaRPr lang="ru-RU" sz="2400" dirty="0" smtClean="0"/>
          </a:p>
          <a:p>
            <a:pPr marL="285750" indent="-285750">
              <a:buFontTx/>
              <a:buNone/>
            </a:pPr>
            <a:endParaRPr lang="ru-RU" sz="2400" dirty="0" smtClean="0"/>
          </a:p>
        </p:txBody>
      </p:sp>
      <p:pic>
        <p:nvPicPr>
          <p:cNvPr id="2050" name="Picture 2" descr="C:\Users\0007-gormidorova-yub\AppData\Local\Microsoft\Windows\Temporary Internet Files\Content.Outlook\H5PX81D9\SBRF-91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065" y="2067694"/>
            <a:ext cx="196579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01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BEC27D-FED3-4BFC-B058-BF0570A2BC5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9156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683568" y="1284113"/>
            <a:ext cx="8064895" cy="3795887"/>
          </a:xfrm>
        </p:spPr>
        <p:txBody>
          <a:bodyPr/>
          <a:lstStyle/>
          <a:p>
            <a:pPr marL="0" indent="0"/>
            <a:endParaRPr lang="ru-RU" sz="1400" b="1" u="sng" dirty="0" smtClean="0"/>
          </a:p>
          <a:p>
            <a:pPr marL="285750" indent="-285750">
              <a:buFontTx/>
              <a:buBlip>
                <a:blip r:embed="rId2"/>
              </a:buBlip>
            </a:pPr>
            <a:endParaRPr lang="ru-RU" sz="1400" b="1" u="sng" dirty="0" smtClean="0"/>
          </a:p>
          <a:p>
            <a:pPr marL="285750" indent="-285750">
              <a:buFontTx/>
              <a:buBlip>
                <a:blip r:embed="rId2"/>
              </a:buBlip>
            </a:pPr>
            <a:endParaRPr lang="ru-RU" sz="1400" b="1" u="sng" dirty="0" smtClean="0"/>
          </a:p>
          <a:p>
            <a:pPr marL="285750" indent="-285750">
              <a:buFontTx/>
              <a:buBlip>
                <a:blip r:embed="rId2"/>
              </a:buBlip>
            </a:pPr>
            <a:endParaRPr lang="ru-RU" sz="1400" b="1" u="sng" dirty="0" smtClean="0"/>
          </a:p>
          <a:p>
            <a:pPr marL="285750" indent="-285750">
              <a:buFontTx/>
              <a:buBlip>
                <a:blip r:embed="rId2"/>
              </a:buBlip>
            </a:pPr>
            <a:endParaRPr lang="ru-RU" sz="1400" b="1" u="sng" dirty="0" smtClean="0"/>
          </a:p>
          <a:p>
            <a:pPr marL="285750" indent="-285750"/>
            <a:endParaRPr lang="ru-RU" sz="1400" dirty="0" smtClean="0"/>
          </a:p>
          <a:p>
            <a:pPr marL="285750" indent="-285750"/>
            <a:endParaRPr lang="ru-RU" sz="1400" dirty="0" smtClean="0"/>
          </a:p>
          <a:p>
            <a:pPr marL="285750" indent="-285750"/>
            <a:endParaRPr lang="ru-RU" sz="1400" dirty="0" smtClean="0"/>
          </a:p>
          <a:p>
            <a:pPr marL="285750" indent="-285750"/>
            <a:endParaRPr lang="ru-RU" sz="1400" dirty="0"/>
          </a:p>
          <a:p>
            <a:pPr marL="285750" indent="-285750"/>
            <a:endParaRPr lang="ru-RU" sz="1400" dirty="0"/>
          </a:p>
          <a:p>
            <a:pPr marL="285750" indent="-285750"/>
            <a:endParaRPr lang="ru-RU" sz="1400" dirty="0"/>
          </a:p>
          <a:p>
            <a:pPr marL="285750" indent="-285750">
              <a:buFontTx/>
              <a:buNone/>
            </a:pPr>
            <a:endParaRPr lang="ru-RU" sz="2400" dirty="0" smtClean="0"/>
          </a:p>
          <a:p>
            <a:pPr marL="285750" indent="-285750">
              <a:buFontTx/>
              <a:buNone/>
            </a:pPr>
            <a:endParaRPr lang="ru-RU" sz="2400" dirty="0" smtClean="0"/>
          </a:p>
          <a:p>
            <a:pPr marL="285750" indent="-285750">
              <a:buFontTx/>
              <a:buNone/>
            </a:pPr>
            <a:endParaRPr lang="ru-RU" sz="2400" dirty="0" smtClean="0"/>
          </a:p>
          <a:p>
            <a:pPr marL="285750" indent="-285750">
              <a:buFontTx/>
              <a:buNone/>
            </a:pPr>
            <a:endParaRPr lang="ru-RU" sz="2400" dirty="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6096000" cy="853207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/>
              <a:t>Локальная промо-акция «Ипотечный марафон».</a:t>
            </a:r>
            <a:br>
              <a:rPr lang="ru-RU" sz="2200" b="1" dirty="0" smtClean="0"/>
            </a:br>
            <a:r>
              <a:rPr lang="ru-RU" sz="2200" b="1" dirty="0" smtClean="0"/>
              <a:t>Условия для агентств-партнеров (точек продаж)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</a:t>
            </a:r>
            <a:endParaRPr lang="ru-RU" sz="1800" b="1" dirty="0" smtClean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683568" y="1203598"/>
            <a:ext cx="7632848" cy="3870325"/>
          </a:xfrm>
        </p:spPr>
        <p:txBody>
          <a:bodyPr/>
          <a:lstStyle/>
          <a:p>
            <a:r>
              <a:rPr lang="ru-RU" sz="1400" dirty="0" smtClean="0"/>
              <a:t>Победителями </a:t>
            </a:r>
            <a:r>
              <a:rPr lang="ru-RU" sz="1400" dirty="0"/>
              <a:t>конкурса являются агентства, набравшие максимальное количество баллов </a:t>
            </a:r>
            <a:r>
              <a:rPr lang="ru-RU" sz="1400" dirty="0" smtClean="0"/>
              <a:t>в </a:t>
            </a:r>
            <a:r>
              <a:rPr lang="ru-RU" sz="1400" b="1" dirty="0">
                <a:solidFill>
                  <a:srgbClr val="00B050"/>
                </a:solidFill>
              </a:rPr>
              <a:t>период с 01.11.2015 до 25.12.2015</a:t>
            </a:r>
            <a:r>
              <a:rPr lang="ru-RU" sz="1400" dirty="0"/>
              <a:t>. Определяются первое, второе и третье </a:t>
            </a:r>
            <a:r>
              <a:rPr lang="ru-RU" sz="1400" dirty="0" smtClean="0"/>
              <a:t>места.</a:t>
            </a:r>
            <a:endParaRPr lang="ru-RU" sz="1400" dirty="0"/>
          </a:p>
          <a:p>
            <a:r>
              <a:rPr lang="ru-RU" sz="1400" dirty="0"/>
              <a:t>Начисление баллов осуществляется по следующей схеме:</a:t>
            </a:r>
          </a:p>
          <a:p>
            <a:pPr marL="0" indent="0"/>
            <a:r>
              <a:rPr lang="ru-RU" sz="1400" b="1" u="sng" dirty="0">
                <a:solidFill>
                  <a:srgbClr val="00B050"/>
                </a:solidFill>
              </a:rPr>
              <a:t>1 балл </a:t>
            </a:r>
            <a:r>
              <a:rPr lang="ru-RU" sz="1400" dirty="0"/>
              <a:t>- начисляется на каждую кредитную заявку, направленную агентством в банк по системе «Партнер он-</a:t>
            </a:r>
            <a:r>
              <a:rPr lang="ru-RU" sz="1400" dirty="0" err="1"/>
              <a:t>лайн</a:t>
            </a:r>
            <a:r>
              <a:rPr lang="ru-RU" sz="1400" dirty="0"/>
              <a:t>»;</a:t>
            </a:r>
          </a:p>
          <a:p>
            <a:pPr marL="0" indent="0"/>
            <a:r>
              <a:rPr lang="ru-RU" sz="1400" b="1" u="sng" dirty="0">
                <a:solidFill>
                  <a:srgbClr val="00B050"/>
                </a:solidFill>
              </a:rPr>
              <a:t>2 балла </a:t>
            </a:r>
            <a:r>
              <a:rPr lang="ru-RU" sz="1400" dirty="0"/>
              <a:t>– начисляется за каждую одобренную заявку, направленную агентством в банк по системе «Партнер он-</a:t>
            </a:r>
            <a:r>
              <a:rPr lang="ru-RU" sz="1400" dirty="0" err="1"/>
              <a:t>лайн</a:t>
            </a:r>
            <a:r>
              <a:rPr lang="ru-RU" sz="1400" dirty="0"/>
              <a:t>»;</a:t>
            </a:r>
          </a:p>
          <a:p>
            <a:pPr marL="0" indent="0"/>
            <a:r>
              <a:rPr lang="ru-RU" sz="1400" b="1" u="sng" dirty="0">
                <a:solidFill>
                  <a:srgbClr val="00B050"/>
                </a:solidFill>
              </a:rPr>
              <a:t>3 балла </a:t>
            </a:r>
            <a:r>
              <a:rPr lang="ru-RU" sz="1400" dirty="0"/>
              <a:t>- начисляется за каждый выданный кредит (подписанный кредитный договор) по заявке, направленной агентством в банк по системе «Партнер он-</a:t>
            </a:r>
            <a:r>
              <a:rPr lang="ru-RU" sz="1400" dirty="0" err="1"/>
              <a:t>лайн</a:t>
            </a:r>
            <a:r>
              <a:rPr lang="ru-RU" sz="1400" dirty="0"/>
              <a:t>».</a:t>
            </a:r>
          </a:p>
          <a:p>
            <a:pPr marL="0" indent="0">
              <a:tabLst>
                <a:tab pos="0" algn="l"/>
              </a:tabLst>
            </a:pPr>
            <a:r>
              <a:rPr lang="ru-RU" sz="1400" dirty="0"/>
              <a:t>Итоговое количество баллов по каждому агентству рассчитывается по формуле:</a:t>
            </a:r>
            <a:br>
              <a:rPr lang="ru-RU" sz="1400" dirty="0"/>
            </a:br>
            <a:r>
              <a:rPr lang="ru-RU" sz="1400" b="1" dirty="0"/>
              <a:t>Итоговое значение</a:t>
            </a:r>
            <a:r>
              <a:rPr lang="ru-RU" sz="1400" dirty="0"/>
              <a:t> </a:t>
            </a:r>
            <a:r>
              <a:rPr lang="ru-RU" sz="1400" dirty="0" smtClean="0"/>
              <a:t>= количество </a:t>
            </a:r>
            <a:r>
              <a:rPr lang="ru-RU" sz="1400" dirty="0"/>
              <a:t>отправленных заявок за период * </a:t>
            </a:r>
            <a:r>
              <a:rPr lang="ru-RU" sz="1400" dirty="0" smtClean="0"/>
              <a:t>1 + количество одобренных </a:t>
            </a:r>
            <a:r>
              <a:rPr lang="ru-RU" sz="1400" dirty="0"/>
              <a:t>заявок за </a:t>
            </a:r>
            <a:r>
              <a:rPr lang="ru-RU" sz="1400" dirty="0" smtClean="0"/>
              <a:t>период * 2 + количество </a:t>
            </a:r>
            <a:r>
              <a:rPr lang="ru-RU" sz="1400" dirty="0"/>
              <a:t>выданных кредитов за период * 3    </a:t>
            </a:r>
          </a:p>
          <a:p>
            <a:pPr marL="0" indent="0"/>
            <a:r>
              <a:rPr lang="ru-RU" sz="1400" dirty="0"/>
              <a:t>При наборе несколькими агентствами одинакового кол-ва баллов победитель выбирается по  максимальному количеству выданных кредитов по данным заявкам. </a:t>
            </a:r>
          </a:p>
          <a:p>
            <a:pPr marL="0" indent="0"/>
            <a:r>
              <a:rPr lang="ru-RU" sz="1400" b="1" i="1" dirty="0">
                <a:solidFill>
                  <a:srgbClr val="00B050"/>
                </a:solidFill>
              </a:rPr>
              <a:t>Первые 3 агентства, набравшие максимальное количество баллов, являются Победителями </a:t>
            </a:r>
            <a:r>
              <a:rPr lang="ru-RU" sz="1400" b="1" i="1" dirty="0" smtClean="0">
                <a:solidFill>
                  <a:srgbClr val="00B050"/>
                </a:solidFill>
              </a:rPr>
              <a:t>Конкурса и награждаются денежными сертификатами*</a:t>
            </a:r>
            <a:endParaRPr lang="ru-RU" sz="1400" b="1" i="1" dirty="0">
              <a:solidFill>
                <a:srgbClr val="00B050"/>
              </a:solidFill>
            </a:endParaRPr>
          </a:p>
          <a:p>
            <a:pPr marL="285750" indent="-285750">
              <a:buFontTx/>
              <a:buBlip>
                <a:blip r:embed="rId2"/>
              </a:buBlip>
            </a:pPr>
            <a:endParaRPr lang="ru-RU" sz="1400" b="1" u="sng" dirty="0"/>
          </a:p>
          <a:p>
            <a:pPr marL="285750" indent="-285750">
              <a:buFontTx/>
              <a:buBlip>
                <a:blip r:embed="rId2"/>
              </a:buBlip>
            </a:pPr>
            <a:endParaRPr lang="ru-RU" sz="1400" b="1" u="sng" dirty="0" smtClean="0"/>
          </a:p>
          <a:p>
            <a:pPr marL="285750" indent="-285750">
              <a:buFontTx/>
              <a:buBlip>
                <a:blip r:embed="rId2"/>
              </a:buBlip>
            </a:pPr>
            <a:endParaRPr lang="ru-RU" sz="1400" b="1" u="sng" dirty="0" smtClean="0"/>
          </a:p>
          <a:p>
            <a:pPr marL="285750" indent="-285750">
              <a:buFontTx/>
              <a:buBlip>
                <a:blip r:embed="rId2"/>
              </a:buBlip>
            </a:pPr>
            <a:endParaRPr lang="ru-RU" sz="1400" b="1" u="sng" dirty="0" smtClean="0"/>
          </a:p>
          <a:p>
            <a:pPr marL="285750" indent="-285750">
              <a:buFontTx/>
              <a:buBlip>
                <a:blip r:embed="rId2"/>
              </a:buBlip>
            </a:pPr>
            <a:endParaRPr lang="ru-RU" sz="1400" b="1" u="sng" dirty="0" smtClean="0"/>
          </a:p>
          <a:p>
            <a:pPr marL="285750" indent="-285750"/>
            <a:endParaRPr lang="ru-RU" sz="1400" dirty="0" smtClean="0"/>
          </a:p>
          <a:p>
            <a:pPr marL="285750" indent="-285750"/>
            <a:endParaRPr lang="ru-RU" sz="1400" dirty="0" smtClean="0"/>
          </a:p>
          <a:p>
            <a:pPr marL="285750" indent="-285750"/>
            <a:endParaRPr lang="ru-RU" sz="1400" dirty="0" smtClean="0"/>
          </a:p>
          <a:p>
            <a:pPr marL="285750" indent="-285750"/>
            <a:endParaRPr lang="ru-RU" sz="1400" dirty="0"/>
          </a:p>
          <a:p>
            <a:pPr marL="285750" indent="-285750"/>
            <a:endParaRPr lang="ru-RU" sz="1400" dirty="0"/>
          </a:p>
          <a:p>
            <a:pPr marL="285750" indent="-285750"/>
            <a:endParaRPr lang="ru-RU" sz="1400" dirty="0"/>
          </a:p>
          <a:p>
            <a:pPr marL="285750" indent="-285750">
              <a:buFontTx/>
              <a:buNone/>
            </a:pPr>
            <a:endParaRPr lang="ru-RU" sz="2400" dirty="0" smtClean="0"/>
          </a:p>
          <a:p>
            <a:pPr marL="285750" indent="-285750">
              <a:buFontTx/>
              <a:buNone/>
            </a:pPr>
            <a:endParaRPr lang="ru-RU" sz="2400" dirty="0" smtClean="0"/>
          </a:p>
          <a:p>
            <a:pPr marL="285750" indent="-285750">
              <a:buFontTx/>
              <a:buNone/>
            </a:pPr>
            <a:endParaRPr lang="ru-RU" sz="2400" dirty="0" smtClean="0"/>
          </a:p>
          <a:p>
            <a:pPr marL="285750" indent="-285750">
              <a:buFontTx/>
              <a:buNone/>
            </a:pPr>
            <a:endParaRPr lang="ru-RU" sz="2400" dirty="0" smtClean="0"/>
          </a:p>
        </p:txBody>
      </p:sp>
      <p:pic>
        <p:nvPicPr>
          <p:cNvPr id="3074" name="Picture 2" descr="C:\Users\0007-gormidorova-yub\AppData\Local\Microsoft\Windows\Temporary Internet Files\Content.Outlook\H5PX81D9\SBRF-91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15566"/>
            <a:ext cx="2253618" cy="20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4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BEC27D-FED3-4BFC-B058-BF0570A2BC5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9156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755576" y="1234975"/>
            <a:ext cx="8064895" cy="3795887"/>
          </a:xfrm>
        </p:spPr>
        <p:txBody>
          <a:bodyPr/>
          <a:lstStyle/>
          <a:p>
            <a:pPr marL="0" indent="0"/>
            <a:endParaRPr lang="ru-RU" sz="1400" b="1" u="sng" dirty="0" smtClean="0"/>
          </a:p>
          <a:p>
            <a:pPr marL="285750" indent="-285750">
              <a:buFontTx/>
              <a:buBlip>
                <a:blip r:embed="rId2"/>
              </a:buBlip>
            </a:pPr>
            <a:endParaRPr lang="ru-RU" sz="1400" b="1" u="sng" dirty="0" smtClean="0"/>
          </a:p>
          <a:p>
            <a:pPr marL="285750" indent="-285750">
              <a:buFontTx/>
              <a:buBlip>
                <a:blip r:embed="rId2"/>
              </a:buBlip>
            </a:pPr>
            <a:endParaRPr lang="ru-RU" sz="1400" b="1" u="sng" dirty="0" smtClean="0"/>
          </a:p>
          <a:p>
            <a:pPr marL="285750" indent="-285750">
              <a:buFontTx/>
              <a:buBlip>
                <a:blip r:embed="rId2"/>
              </a:buBlip>
            </a:pPr>
            <a:endParaRPr lang="ru-RU" sz="1400" b="1" u="sng" dirty="0" smtClean="0"/>
          </a:p>
          <a:p>
            <a:pPr marL="285750" indent="-285750">
              <a:buFontTx/>
              <a:buBlip>
                <a:blip r:embed="rId2"/>
              </a:buBlip>
            </a:pPr>
            <a:endParaRPr lang="ru-RU" sz="1400" b="1" u="sng" dirty="0" smtClean="0"/>
          </a:p>
          <a:p>
            <a:pPr marL="285750" indent="-285750"/>
            <a:endParaRPr lang="ru-RU" sz="1400" dirty="0" smtClean="0"/>
          </a:p>
          <a:p>
            <a:pPr marL="285750" indent="-285750"/>
            <a:endParaRPr lang="ru-RU" sz="1400" dirty="0" smtClean="0"/>
          </a:p>
          <a:p>
            <a:pPr marL="285750" indent="-285750"/>
            <a:endParaRPr lang="ru-RU" sz="1400" dirty="0" smtClean="0"/>
          </a:p>
          <a:p>
            <a:pPr marL="285750" indent="-285750"/>
            <a:endParaRPr lang="ru-RU" sz="1400" dirty="0"/>
          </a:p>
          <a:p>
            <a:pPr marL="285750" indent="-285750"/>
            <a:endParaRPr lang="ru-RU" sz="1400" dirty="0"/>
          </a:p>
          <a:p>
            <a:pPr marL="285750" indent="-285750"/>
            <a:endParaRPr lang="ru-RU" sz="1400" dirty="0"/>
          </a:p>
          <a:p>
            <a:pPr marL="285750" indent="-285750">
              <a:buFontTx/>
              <a:buNone/>
            </a:pPr>
            <a:endParaRPr lang="ru-RU" sz="2400" dirty="0" smtClean="0"/>
          </a:p>
          <a:p>
            <a:pPr marL="285750" indent="-285750">
              <a:buFontTx/>
              <a:buNone/>
            </a:pPr>
            <a:endParaRPr lang="ru-RU" sz="2400" dirty="0" smtClean="0"/>
          </a:p>
          <a:p>
            <a:pPr marL="285750" indent="-285750">
              <a:buFontTx/>
              <a:buNone/>
            </a:pPr>
            <a:endParaRPr lang="ru-RU" sz="2400" dirty="0" smtClean="0"/>
          </a:p>
          <a:p>
            <a:pPr marL="285750" indent="-285750">
              <a:buFontTx/>
              <a:buNone/>
            </a:pPr>
            <a:endParaRPr lang="ru-RU" sz="2400" dirty="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23478"/>
            <a:ext cx="6096000" cy="853207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Локальная промо-акция «Ипотечный марафон».</a:t>
            </a:r>
            <a:br>
              <a:rPr lang="ru-RU" sz="2000" b="1" dirty="0" smtClean="0"/>
            </a:br>
            <a:r>
              <a:rPr lang="ru-RU" sz="2000" b="1" dirty="0" smtClean="0"/>
              <a:t>Условия для риэлторов и брокеров партнеров банка   </a:t>
            </a:r>
            <a:endParaRPr lang="ru-RU" sz="1800" b="1" dirty="0" smtClean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683568" y="1203598"/>
            <a:ext cx="7632848" cy="3870325"/>
          </a:xfrm>
        </p:spPr>
        <p:txBody>
          <a:bodyPr/>
          <a:lstStyle/>
          <a:p>
            <a:pPr marL="0" indent="361950"/>
            <a:r>
              <a:rPr lang="ru-RU" sz="1400" dirty="0" smtClean="0"/>
              <a:t>Победителями </a:t>
            </a:r>
            <a:r>
              <a:rPr lang="ru-RU" sz="1400" dirty="0"/>
              <a:t>конкурса являются </a:t>
            </a:r>
            <a:r>
              <a:rPr lang="ru-RU" sz="1400" dirty="0" smtClean="0"/>
              <a:t>риэлторы/брокеры, </a:t>
            </a:r>
            <a:r>
              <a:rPr lang="ru-RU" sz="1400" dirty="0"/>
              <a:t>набравшие максимальное </a:t>
            </a:r>
            <a:r>
              <a:rPr lang="ru-RU" sz="1400" dirty="0" smtClean="0"/>
              <a:t>количество кредитных </a:t>
            </a:r>
            <a:r>
              <a:rPr lang="ru-RU" sz="1400" dirty="0"/>
              <a:t>заявок, отправленных по системе «Партнер он-</a:t>
            </a:r>
            <a:r>
              <a:rPr lang="ru-RU" sz="1400" dirty="0" err="1"/>
              <a:t>лайн</a:t>
            </a:r>
            <a:r>
              <a:rPr lang="ru-RU" sz="1400" dirty="0"/>
              <a:t>» и одобренных банком</a:t>
            </a:r>
            <a:r>
              <a:rPr lang="ru-RU" sz="1400" dirty="0" smtClean="0"/>
              <a:t>                    </a:t>
            </a:r>
            <a:r>
              <a:rPr lang="ru-RU" sz="1400" b="1" dirty="0" smtClean="0">
                <a:solidFill>
                  <a:srgbClr val="00B050"/>
                </a:solidFill>
              </a:rPr>
              <a:t>в</a:t>
            </a: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rgbClr val="00B050"/>
                </a:solidFill>
              </a:rPr>
              <a:t>период </a:t>
            </a:r>
            <a:r>
              <a:rPr lang="ru-RU" sz="1400" b="1" dirty="0">
                <a:solidFill>
                  <a:srgbClr val="00B050"/>
                </a:solidFill>
              </a:rPr>
              <a:t>с 01.11.2015 до 25.12.2015</a:t>
            </a:r>
            <a:r>
              <a:rPr lang="ru-RU" sz="1400" dirty="0"/>
              <a:t>. </a:t>
            </a:r>
            <a:endParaRPr lang="ru-RU" sz="1400" dirty="0" smtClean="0"/>
          </a:p>
          <a:p>
            <a:r>
              <a:rPr lang="ru-RU" sz="1400" dirty="0" smtClean="0"/>
              <a:t>         Определяются </a:t>
            </a:r>
            <a:r>
              <a:rPr lang="ru-RU" sz="1400" dirty="0"/>
              <a:t>первое, второе и третье </a:t>
            </a:r>
            <a:r>
              <a:rPr lang="ru-RU" sz="1400" dirty="0" smtClean="0"/>
              <a:t>места.</a:t>
            </a:r>
            <a:endParaRPr lang="ru-RU" sz="1400" dirty="0"/>
          </a:p>
          <a:p>
            <a:pPr marL="0" indent="361950"/>
            <a:r>
              <a:rPr lang="ru-RU" sz="1400" dirty="0"/>
              <a:t>Победителями конкурса являются агенты, привлекшие, за период проведения </a:t>
            </a:r>
            <a:r>
              <a:rPr lang="ru-RU" sz="1400" dirty="0" smtClean="0"/>
              <a:t>конкурса, </a:t>
            </a:r>
            <a:r>
              <a:rPr lang="ru-RU" sz="1400" dirty="0"/>
              <a:t>в агентство максимальное количество кредитных заявок, отправленных по системе «Партнер он-</a:t>
            </a:r>
            <a:r>
              <a:rPr lang="ru-RU" sz="1400" dirty="0" err="1"/>
              <a:t>лайн</a:t>
            </a:r>
            <a:r>
              <a:rPr lang="ru-RU" sz="1400" dirty="0"/>
              <a:t>» и одобренных банком в указанный период.</a:t>
            </a:r>
          </a:p>
          <a:p>
            <a:pPr marL="0" indent="361950"/>
            <a:r>
              <a:rPr lang="ru-RU" sz="1400" dirty="0"/>
              <a:t>Также, по итогам конкурса награждаются кредитные брокеры, направившие в банк в период проведения конкурса по системе «Партнер он-</a:t>
            </a:r>
            <a:r>
              <a:rPr lang="ru-RU" sz="1400" dirty="0" err="1"/>
              <a:t>лайн</a:t>
            </a:r>
            <a:r>
              <a:rPr lang="ru-RU" sz="1400" dirty="0"/>
              <a:t>» максимальное количество заявок, которые были одобрены в указанный период.</a:t>
            </a:r>
          </a:p>
          <a:p>
            <a:pPr marL="0" indent="361950"/>
            <a:r>
              <a:rPr lang="ru-RU" sz="1400" dirty="0"/>
              <a:t>При наборе несколькими агентами/брокерами одинакового заявок победитель выбирается по  максимальному количеству выданных кредитов по данным заявкам. </a:t>
            </a:r>
          </a:p>
          <a:p>
            <a:pPr indent="19050"/>
            <a:r>
              <a:rPr lang="ru-RU" sz="1400" dirty="0"/>
              <a:t>Минимальное количество одобренных заявок для участия агента в конкурсе – 2 штуки.   </a:t>
            </a:r>
          </a:p>
          <a:p>
            <a:pPr indent="19050"/>
            <a:r>
              <a:rPr lang="ru-RU" sz="1400" dirty="0"/>
              <a:t>Минимальное количество одобренных заявок для участия брокера в конкурсе – 7 штук.   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400" b="1" i="1" dirty="0">
                <a:solidFill>
                  <a:srgbClr val="00B050"/>
                </a:solidFill>
              </a:rPr>
              <a:t>Первые 3 </a:t>
            </a:r>
            <a:r>
              <a:rPr lang="ru-RU" sz="1400" b="1" i="1" dirty="0" smtClean="0">
                <a:solidFill>
                  <a:srgbClr val="00B050"/>
                </a:solidFill>
              </a:rPr>
              <a:t>риэлтора и 3 брокера, </a:t>
            </a:r>
            <a:r>
              <a:rPr lang="ru-RU" sz="1400" b="1" i="1" dirty="0">
                <a:solidFill>
                  <a:srgbClr val="00B050"/>
                </a:solidFill>
              </a:rPr>
              <a:t>набравшие максимальное количество </a:t>
            </a:r>
            <a:r>
              <a:rPr lang="ru-RU" sz="1400" b="1" i="1" dirty="0" smtClean="0">
                <a:solidFill>
                  <a:srgbClr val="00B050"/>
                </a:solidFill>
              </a:rPr>
              <a:t>одобренных заявок, </a:t>
            </a:r>
            <a:r>
              <a:rPr lang="ru-RU" sz="1400" b="1" i="1" dirty="0">
                <a:solidFill>
                  <a:srgbClr val="00B050"/>
                </a:solidFill>
              </a:rPr>
              <a:t>являются Победителями </a:t>
            </a:r>
            <a:r>
              <a:rPr lang="ru-RU" sz="1400" b="1" i="1" dirty="0" smtClean="0">
                <a:solidFill>
                  <a:srgbClr val="00B050"/>
                </a:solidFill>
              </a:rPr>
              <a:t>Конкурса и награждаются ценными призами**</a:t>
            </a:r>
            <a:endParaRPr lang="ru-RU" sz="1400" b="1" i="1" dirty="0">
              <a:solidFill>
                <a:srgbClr val="00B050"/>
              </a:solidFill>
            </a:endParaRPr>
          </a:p>
          <a:p>
            <a:pPr marL="285750" indent="-285750">
              <a:buFontTx/>
              <a:buBlip>
                <a:blip r:embed="rId2"/>
              </a:buBlip>
            </a:pPr>
            <a:endParaRPr lang="ru-RU" sz="1400" b="1" u="sng" dirty="0"/>
          </a:p>
          <a:p>
            <a:pPr marL="285750" indent="-285750">
              <a:buFontTx/>
              <a:buBlip>
                <a:blip r:embed="rId2"/>
              </a:buBlip>
            </a:pPr>
            <a:endParaRPr lang="ru-RU" sz="1400" b="1" u="sng" dirty="0" smtClean="0"/>
          </a:p>
          <a:p>
            <a:pPr marL="285750" indent="-285750">
              <a:buFontTx/>
              <a:buBlip>
                <a:blip r:embed="rId2"/>
              </a:buBlip>
            </a:pPr>
            <a:endParaRPr lang="ru-RU" sz="1400" b="1" u="sng" dirty="0" smtClean="0"/>
          </a:p>
          <a:p>
            <a:pPr marL="285750" indent="-285750">
              <a:buFontTx/>
              <a:buBlip>
                <a:blip r:embed="rId2"/>
              </a:buBlip>
            </a:pPr>
            <a:endParaRPr lang="ru-RU" sz="1400" b="1" u="sng" dirty="0" smtClean="0"/>
          </a:p>
          <a:p>
            <a:pPr marL="285750" indent="-285750">
              <a:buFontTx/>
              <a:buBlip>
                <a:blip r:embed="rId2"/>
              </a:buBlip>
            </a:pPr>
            <a:endParaRPr lang="ru-RU" sz="1400" b="1" u="sng" dirty="0" smtClean="0"/>
          </a:p>
          <a:p>
            <a:pPr marL="285750" indent="-285750"/>
            <a:endParaRPr lang="ru-RU" sz="1400" dirty="0" smtClean="0"/>
          </a:p>
          <a:p>
            <a:pPr marL="285750" indent="-285750"/>
            <a:endParaRPr lang="ru-RU" sz="1400" dirty="0" smtClean="0"/>
          </a:p>
          <a:p>
            <a:pPr marL="285750" indent="-285750"/>
            <a:endParaRPr lang="ru-RU" sz="1400" dirty="0" smtClean="0"/>
          </a:p>
          <a:p>
            <a:pPr marL="285750" indent="-285750"/>
            <a:endParaRPr lang="ru-RU" sz="1400" dirty="0"/>
          </a:p>
          <a:p>
            <a:pPr marL="285750" indent="-285750"/>
            <a:endParaRPr lang="ru-RU" sz="1400" dirty="0"/>
          </a:p>
          <a:p>
            <a:pPr marL="285750" indent="-285750"/>
            <a:endParaRPr lang="ru-RU" sz="1400" dirty="0"/>
          </a:p>
          <a:p>
            <a:pPr marL="285750" indent="-285750">
              <a:buFontTx/>
              <a:buNone/>
            </a:pPr>
            <a:endParaRPr lang="ru-RU" sz="2400" dirty="0" smtClean="0"/>
          </a:p>
          <a:p>
            <a:pPr marL="285750" indent="-285750">
              <a:buFontTx/>
              <a:buNone/>
            </a:pPr>
            <a:endParaRPr lang="ru-RU" sz="2400" dirty="0" smtClean="0"/>
          </a:p>
          <a:p>
            <a:pPr marL="285750" indent="-285750">
              <a:buFontTx/>
              <a:buNone/>
            </a:pPr>
            <a:endParaRPr lang="ru-RU" sz="2400" dirty="0" smtClean="0"/>
          </a:p>
          <a:p>
            <a:pPr marL="285750" indent="-285750">
              <a:buFontTx/>
              <a:buNone/>
            </a:pPr>
            <a:endParaRPr lang="ru-RU" sz="2400" dirty="0" smtClean="0"/>
          </a:p>
        </p:txBody>
      </p:sp>
      <p:pic>
        <p:nvPicPr>
          <p:cNvPr id="4099" name="Picture 3" descr="C:\Users\0007-gormidorova-yub\AppData\Local\Microsoft\Windows\Temporary Internet Files\Content.Outlook\H5PX81D9\SBRF-91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31589"/>
            <a:ext cx="2384684" cy="218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0007-gormidorova-yub\AppData\Local\Microsoft\Windows\Temporary Internet Files\Content.Outlook\H5PX81D9\WEareTEAM_Cor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212" y="1635646"/>
            <a:ext cx="126928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6096000" cy="853207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/>
              <a:t> </a:t>
            </a:r>
            <a:r>
              <a:rPr lang="ru-RU" sz="2200" b="1" dirty="0" smtClean="0"/>
              <a:t>Локальная промо-акция «Ипотечный марафон». </a:t>
            </a:r>
            <a:br>
              <a:rPr lang="ru-RU" sz="2200" b="1" dirty="0" smtClean="0"/>
            </a:br>
            <a:r>
              <a:rPr lang="ru-RU" sz="2200" b="1" dirty="0" smtClean="0"/>
              <a:t>Особые условия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</a:t>
            </a:r>
            <a:endParaRPr lang="ru-RU" sz="1800" b="1" dirty="0" smtClean="0"/>
          </a:p>
        </p:txBody>
      </p:sp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BEC27D-FED3-4BFC-B058-BF0570A2BC5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9156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683568" y="1203598"/>
            <a:ext cx="7344815" cy="3870325"/>
          </a:xfrm>
        </p:spPr>
        <p:txBody>
          <a:bodyPr/>
          <a:lstStyle/>
          <a:p>
            <a:pPr marL="0" indent="361950"/>
            <a:r>
              <a:rPr lang="ru-RU" sz="1400" dirty="0" smtClean="0"/>
              <a:t>Учету </a:t>
            </a:r>
            <a:r>
              <a:rPr lang="ru-RU" sz="1400" dirty="0"/>
              <a:t>подлежат только заявки, поступившие от партнёров по системе «Партнёр-Онлайн».</a:t>
            </a:r>
          </a:p>
          <a:p>
            <a:pPr marL="0" indent="361950"/>
            <a:r>
              <a:rPr lang="ru-RU" sz="1400" dirty="0"/>
              <a:t>Подведение итогов ( расчет количества выданных кредитов, подписанных кредитных договоров) от агентств недвижимости, по заявкам принятым в период проведения конкурса, осуществляется в срок до 01.02.2016. </a:t>
            </a:r>
          </a:p>
          <a:p>
            <a:pPr marL="0" indent="361950"/>
            <a:r>
              <a:rPr lang="ru-RU" sz="1400" dirty="0"/>
              <a:t>Расчет количества выданных кредитов (подписанных кредитных договоров) от агентов и брокеров, по заявкам, принятым в период проведения конкурса, осуществляется в срок до 30.12.2015.</a:t>
            </a:r>
          </a:p>
          <a:p>
            <a:pPr indent="19050"/>
            <a:r>
              <a:rPr lang="ru-RU" sz="1400" dirty="0"/>
              <a:t>Награждение призеров-победителей </a:t>
            </a:r>
            <a:r>
              <a:rPr lang="ru-RU" sz="1400"/>
              <a:t>происходит </a:t>
            </a:r>
            <a:r>
              <a:rPr lang="ru-RU" sz="1400" smtClean="0"/>
              <a:t>до 08.02.16 </a:t>
            </a:r>
            <a:r>
              <a:rPr lang="ru-RU" sz="1400" dirty="0"/>
              <a:t>года на площадке Сбербанка.</a:t>
            </a:r>
          </a:p>
          <a:p>
            <a:pPr marL="0" indent="361950"/>
            <a:r>
              <a:rPr lang="ru-RU" sz="1400" dirty="0" smtClean="0"/>
              <a:t>При </a:t>
            </a:r>
            <a:r>
              <a:rPr lang="ru-RU" sz="1400" dirty="0"/>
              <a:t>выборе брокера-победителя рассматриваются заявки только тех АН, у которых количество агентов, участвующих в конкурсе, больше 3 человек. </a:t>
            </a:r>
          </a:p>
          <a:p>
            <a:pPr marL="0" indent="361950"/>
            <a:r>
              <a:rPr lang="ru-RU" sz="1400" dirty="0"/>
              <a:t> </a:t>
            </a:r>
            <a:r>
              <a:rPr lang="ru-RU" sz="1400" dirty="0" smtClean="0"/>
              <a:t>В </a:t>
            </a:r>
            <a:r>
              <a:rPr lang="ru-RU" sz="1400" dirty="0"/>
              <a:t>течение конкурса подводятся промежуточные итоги (по состоянию на 10.11.15, 25.11.15, 08.12.15, 20.12.15). Результаты промежуточных итогов отправляются на электронную почту всех участников акции.</a:t>
            </a:r>
          </a:p>
          <a:p>
            <a:pPr marL="285750" indent="-285750">
              <a:buFontTx/>
              <a:buBlip>
                <a:blip r:embed="rId3"/>
              </a:buBlip>
            </a:pPr>
            <a:endParaRPr lang="ru-RU" sz="1400" b="1" u="sng" dirty="0"/>
          </a:p>
          <a:p>
            <a:pPr marL="285750" indent="-285750">
              <a:buFontTx/>
              <a:buBlip>
                <a:blip r:embed="rId3"/>
              </a:buBlip>
            </a:pPr>
            <a:endParaRPr lang="ru-RU" sz="1400" b="1" u="sng" dirty="0" smtClean="0"/>
          </a:p>
          <a:p>
            <a:pPr marL="285750" indent="-285750">
              <a:buFontTx/>
              <a:buBlip>
                <a:blip r:embed="rId3"/>
              </a:buBlip>
            </a:pPr>
            <a:endParaRPr lang="ru-RU" sz="1400" b="1" u="sng" dirty="0" smtClean="0"/>
          </a:p>
          <a:p>
            <a:pPr marL="285750" indent="-285750">
              <a:buFontTx/>
              <a:buBlip>
                <a:blip r:embed="rId3"/>
              </a:buBlip>
            </a:pPr>
            <a:endParaRPr lang="ru-RU" sz="1400" b="1" u="sng" dirty="0" smtClean="0"/>
          </a:p>
          <a:p>
            <a:pPr marL="285750" indent="-285750">
              <a:buFontTx/>
              <a:buBlip>
                <a:blip r:embed="rId3"/>
              </a:buBlip>
            </a:pPr>
            <a:endParaRPr lang="ru-RU" sz="1400" b="1" u="sng" dirty="0" smtClean="0"/>
          </a:p>
          <a:p>
            <a:pPr marL="285750" indent="-285750"/>
            <a:endParaRPr lang="ru-RU" sz="1400" dirty="0" smtClean="0"/>
          </a:p>
          <a:p>
            <a:pPr marL="285750" indent="-285750"/>
            <a:endParaRPr lang="ru-RU" sz="1400" dirty="0" smtClean="0"/>
          </a:p>
          <a:p>
            <a:pPr marL="285750" indent="-285750"/>
            <a:endParaRPr lang="ru-RU" sz="1400" dirty="0" smtClean="0"/>
          </a:p>
          <a:p>
            <a:pPr marL="285750" indent="-285750"/>
            <a:endParaRPr lang="ru-RU" sz="1400" dirty="0"/>
          </a:p>
          <a:p>
            <a:pPr marL="285750" indent="-285750"/>
            <a:endParaRPr lang="ru-RU" sz="1400" dirty="0"/>
          </a:p>
          <a:p>
            <a:pPr marL="285750" indent="-285750"/>
            <a:endParaRPr lang="ru-RU" sz="1400" dirty="0"/>
          </a:p>
          <a:p>
            <a:pPr marL="285750" indent="-285750">
              <a:buFontTx/>
              <a:buNone/>
            </a:pPr>
            <a:endParaRPr lang="ru-RU" sz="2400" dirty="0" smtClean="0"/>
          </a:p>
          <a:p>
            <a:pPr marL="285750" indent="-285750">
              <a:buFontTx/>
              <a:buNone/>
            </a:pPr>
            <a:endParaRPr lang="ru-RU" sz="2400" dirty="0" smtClean="0"/>
          </a:p>
          <a:p>
            <a:pPr marL="285750" indent="-285750">
              <a:buFontTx/>
              <a:buNone/>
            </a:pPr>
            <a:endParaRPr lang="ru-RU" sz="2400" dirty="0" smtClean="0"/>
          </a:p>
          <a:p>
            <a:pPr marL="285750" indent="-285750">
              <a:buFontTx/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3006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0007-gormidorova-yub\AppData\Local\Microsoft\Windows\Temporary Internet Files\Content.Outlook\H5PX81D9\Ballon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720" y="1092548"/>
            <a:ext cx="3574280" cy="327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5122863" cy="857250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/>
              <a:t>Локальная </a:t>
            </a:r>
            <a:r>
              <a:rPr lang="ru-RU" sz="2200" b="1" dirty="0"/>
              <a:t>промо-акция «Ипотечный марафон». </a:t>
            </a:r>
            <a:r>
              <a:rPr lang="ru-RU" sz="2200" b="1" dirty="0" smtClean="0"/>
              <a:t>Награждение.</a:t>
            </a:r>
          </a:p>
        </p:txBody>
      </p:sp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BEC27D-FED3-4BFC-B058-BF0570A2BC57}" type="slidenum">
              <a:rPr lang="ru-R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9156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755577" y="1131590"/>
            <a:ext cx="6408711" cy="3816424"/>
          </a:xfrm>
        </p:spPr>
        <p:txBody>
          <a:bodyPr/>
          <a:lstStyle/>
          <a:p>
            <a:pPr marL="0" indent="361950"/>
            <a:r>
              <a:rPr lang="ru-RU" sz="1400" i="1" dirty="0" smtClean="0"/>
              <a:t>*  За </a:t>
            </a:r>
            <a:r>
              <a:rPr lang="ru-RU" sz="1400" i="1" dirty="0"/>
              <a:t>первые 3 призовых места агентства </a:t>
            </a:r>
            <a:r>
              <a:rPr lang="ru-RU" sz="1400" i="1" dirty="0" smtClean="0"/>
              <a:t>недвижимости награждаются </a:t>
            </a:r>
            <a:r>
              <a:rPr lang="ru-RU" sz="1400" i="1" dirty="0"/>
              <a:t>денежными </a:t>
            </a:r>
            <a:r>
              <a:rPr lang="ru-RU" sz="1400" i="1" dirty="0" smtClean="0"/>
              <a:t>сертификатами на проведение </a:t>
            </a:r>
            <a:r>
              <a:rPr lang="ru-RU" sz="1400" i="1" dirty="0" err="1" smtClean="0"/>
              <a:t>командообразующего</a:t>
            </a:r>
            <a:r>
              <a:rPr lang="ru-RU" sz="1400" i="1" dirty="0" smtClean="0"/>
              <a:t> мероприятия: </a:t>
            </a:r>
            <a:endParaRPr lang="ru-RU" sz="1400" dirty="0"/>
          </a:p>
          <a:p>
            <a:r>
              <a:rPr lang="ru-RU" sz="1400" b="1" dirty="0"/>
              <a:t>1 место – 75 000</a:t>
            </a:r>
            <a:endParaRPr lang="ru-RU" sz="1400" dirty="0"/>
          </a:p>
          <a:p>
            <a:r>
              <a:rPr lang="ru-RU" sz="1400" b="1" dirty="0"/>
              <a:t>2 место – 50 000</a:t>
            </a:r>
            <a:endParaRPr lang="ru-RU" sz="1400" dirty="0"/>
          </a:p>
          <a:p>
            <a:r>
              <a:rPr lang="ru-RU" sz="1400" b="1" dirty="0"/>
              <a:t>3 место – 35 000</a:t>
            </a:r>
            <a:endParaRPr lang="ru-RU" sz="1400" dirty="0"/>
          </a:p>
          <a:p>
            <a:pPr marL="285750" indent="-285750">
              <a:buBlip>
                <a:blip r:embed="rId3"/>
              </a:buBlip>
            </a:pPr>
            <a:r>
              <a:rPr lang="ru-RU" sz="1400" i="1" dirty="0" smtClean="0"/>
              <a:t>** За </a:t>
            </a:r>
            <a:r>
              <a:rPr lang="ru-RU" sz="1400" i="1" dirty="0"/>
              <a:t>первые 3 призовых места сотрудники </a:t>
            </a:r>
            <a:r>
              <a:rPr lang="ru-RU" sz="1400" i="1" dirty="0" smtClean="0"/>
              <a:t>агентств </a:t>
            </a:r>
            <a:r>
              <a:rPr lang="ru-RU" sz="1400" i="1" dirty="0"/>
              <a:t>(</a:t>
            </a:r>
            <a:r>
              <a:rPr lang="ru-RU" sz="1400" b="1" i="1" dirty="0"/>
              <a:t>агенты-риэлторы</a:t>
            </a:r>
            <a:r>
              <a:rPr lang="ru-RU" sz="1400" i="1" dirty="0"/>
              <a:t>) награждаются ценными призами </a:t>
            </a:r>
            <a:r>
              <a:rPr lang="ru-RU" sz="1400" i="1" dirty="0" smtClean="0"/>
              <a:t>стоимостью</a:t>
            </a:r>
            <a:r>
              <a:rPr lang="ru-RU" sz="1400" i="1" dirty="0"/>
              <a:t>:</a:t>
            </a:r>
            <a:endParaRPr lang="ru-RU" sz="1400" dirty="0"/>
          </a:p>
          <a:p>
            <a:r>
              <a:rPr lang="ru-RU" sz="1400" b="1" dirty="0"/>
              <a:t>1 место – 30 000</a:t>
            </a:r>
            <a:endParaRPr lang="ru-RU" sz="1400" dirty="0"/>
          </a:p>
          <a:p>
            <a:r>
              <a:rPr lang="ru-RU" sz="1400" b="1" dirty="0"/>
              <a:t>2 место – </a:t>
            </a:r>
            <a:r>
              <a:rPr lang="ru-RU" sz="1400" b="1" dirty="0" smtClean="0"/>
              <a:t>20 </a:t>
            </a:r>
            <a:r>
              <a:rPr lang="ru-RU" sz="1400" b="1" dirty="0"/>
              <a:t>000</a:t>
            </a:r>
            <a:endParaRPr lang="ru-RU" sz="1400" dirty="0"/>
          </a:p>
          <a:p>
            <a:r>
              <a:rPr lang="ru-RU" sz="1400" b="1" dirty="0"/>
              <a:t>3 место – 10 000</a:t>
            </a:r>
            <a:endParaRPr lang="ru-RU" sz="1400" dirty="0"/>
          </a:p>
          <a:p>
            <a:pPr marL="285750" indent="-285750">
              <a:buBlip>
                <a:blip r:embed="rId3"/>
              </a:buBlip>
            </a:pPr>
            <a:r>
              <a:rPr lang="ru-RU" sz="1400" i="1" dirty="0"/>
              <a:t>За первые 3 призовых места сотрудники агентства (</a:t>
            </a:r>
            <a:r>
              <a:rPr lang="ru-RU" sz="1400" b="1" i="1" dirty="0"/>
              <a:t>брокеры</a:t>
            </a:r>
            <a:r>
              <a:rPr lang="ru-RU" sz="1400" i="1" dirty="0"/>
              <a:t>) награждаются ценными призами стоимостью</a:t>
            </a:r>
            <a:endParaRPr lang="ru-RU" sz="1400" dirty="0"/>
          </a:p>
          <a:p>
            <a:r>
              <a:rPr lang="ru-RU" sz="1400" b="1" dirty="0"/>
              <a:t>1 место – 30 000</a:t>
            </a:r>
            <a:endParaRPr lang="ru-RU" sz="1400" dirty="0"/>
          </a:p>
          <a:p>
            <a:r>
              <a:rPr lang="ru-RU" sz="1400" b="1" dirty="0"/>
              <a:t>2 место – </a:t>
            </a:r>
            <a:r>
              <a:rPr lang="ru-RU" sz="1400" b="1" dirty="0" smtClean="0"/>
              <a:t>20 </a:t>
            </a:r>
            <a:r>
              <a:rPr lang="ru-RU" sz="1400" b="1" dirty="0"/>
              <a:t>000</a:t>
            </a:r>
            <a:endParaRPr lang="ru-RU" sz="1400" dirty="0"/>
          </a:p>
          <a:p>
            <a:r>
              <a:rPr lang="ru-RU" sz="1400" b="1" dirty="0"/>
              <a:t>3 место – 10 </a:t>
            </a:r>
            <a:r>
              <a:rPr lang="ru-RU" sz="1400" b="1" dirty="0" smtClean="0"/>
              <a:t>000</a:t>
            </a:r>
          </a:p>
          <a:p>
            <a:endParaRPr lang="ru-RU" sz="1400" dirty="0"/>
          </a:p>
          <a:p>
            <a:pPr marL="285750" indent="-285750">
              <a:buBlip>
                <a:blip r:embed="rId3"/>
              </a:buBlip>
            </a:pPr>
            <a:endParaRPr lang="ru-RU" sz="1600" dirty="0"/>
          </a:p>
          <a:p>
            <a:pPr marL="0" indent="0"/>
            <a:endParaRPr lang="ru-RU" sz="2400" dirty="0" smtClean="0"/>
          </a:p>
          <a:p>
            <a:pPr marL="285750" indent="-285750">
              <a:buFontTx/>
              <a:buBlip>
                <a:blip r:embed="rId3"/>
              </a:buBlip>
            </a:pPr>
            <a:endParaRPr lang="ru-RU" sz="2400" dirty="0"/>
          </a:p>
          <a:p>
            <a:pPr marL="0" indent="0"/>
            <a:endParaRPr lang="ru-RU" sz="2400" dirty="0" smtClean="0"/>
          </a:p>
          <a:p>
            <a:pPr marL="285750" indent="-285750">
              <a:buFontTx/>
              <a:buBlip>
                <a:blip r:embed="rId3"/>
              </a:buBlip>
            </a:pPr>
            <a:endParaRPr lang="ru-RU" sz="2400" dirty="0" smtClean="0"/>
          </a:p>
          <a:p>
            <a:pPr marL="285750" indent="-285750">
              <a:buFontTx/>
              <a:buBlip>
                <a:blip r:embed="rId3"/>
              </a:buBlip>
            </a:pPr>
            <a:endParaRPr lang="ru-RU" sz="2400" dirty="0" smtClean="0"/>
          </a:p>
          <a:p>
            <a:pPr marL="285750" indent="-285750">
              <a:buFontTx/>
              <a:buNone/>
            </a:pPr>
            <a:endParaRPr lang="ru-RU" sz="2400" dirty="0" smtClean="0"/>
          </a:p>
          <a:p>
            <a:pPr marL="285750" indent="-285750">
              <a:buFontTx/>
              <a:buNone/>
            </a:pPr>
            <a:endParaRPr lang="ru-RU" sz="2400" dirty="0" smtClean="0"/>
          </a:p>
          <a:p>
            <a:pPr marL="285750" indent="-285750">
              <a:buFontTx/>
              <a:buNone/>
            </a:pPr>
            <a:endParaRPr lang="ru-RU" sz="2400" dirty="0" smtClean="0"/>
          </a:p>
          <a:p>
            <a:pPr marL="285750" indent="-285750">
              <a:buFontTx/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5856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BEC27D-FED3-4BFC-B058-BF0570A2BC5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9156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755576" y="1275606"/>
            <a:ext cx="8208912" cy="3870325"/>
          </a:xfrm>
        </p:spPr>
        <p:txBody>
          <a:bodyPr/>
          <a:lstStyle/>
          <a:p>
            <a:pPr marL="0" indent="0"/>
            <a:endParaRPr lang="ru-RU" sz="1200" b="1" u="sng" dirty="0" smtClean="0"/>
          </a:p>
          <a:p>
            <a:pPr marL="285750" indent="-285750">
              <a:buFontTx/>
              <a:buBlip>
                <a:blip r:embed="rId2"/>
              </a:buBlip>
            </a:pPr>
            <a:endParaRPr lang="ru-RU" sz="1200" b="1" u="sng" dirty="0" smtClean="0"/>
          </a:p>
          <a:p>
            <a:pPr marL="285750" indent="-285750">
              <a:buFontTx/>
              <a:buBlip>
                <a:blip r:embed="rId2"/>
              </a:buBlip>
            </a:pPr>
            <a:endParaRPr lang="ru-RU" sz="1200" b="1" u="sng" dirty="0" smtClean="0"/>
          </a:p>
          <a:p>
            <a:pPr marL="285750" indent="-285750">
              <a:buFontTx/>
              <a:buBlip>
                <a:blip r:embed="rId2"/>
              </a:buBlip>
            </a:pPr>
            <a:endParaRPr lang="ru-RU" sz="1200" b="1" u="sng" dirty="0" smtClean="0"/>
          </a:p>
          <a:p>
            <a:pPr marL="285750" indent="-285750"/>
            <a:endParaRPr lang="ru-RU" sz="1200" dirty="0" smtClean="0"/>
          </a:p>
          <a:p>
            <a:pPr marL="285750" indent="-285750"/>
            <a:endParaRPr lang="ru-RU" sz="1200" dirty="0" smtClean="0"/>
          </a:p>
          <a:p>
            <a:pPr marL="285750" indent="-285750"/>
            <a:endParaRPr lang="ru-RU" sz="1200" dirty="0" smtClean="0"/>
          </a:p>
          <a:p>
            <a:pPr marL="285750" indent="-285750"/>
            <a:endParaRPr lang="ru-RU" sz="1200" dirty="0"/>
          </a:p>
          <a:p>
            <a:pPr marL="285750" indent="-285750"/>
            <a:endParaRPr lang="ru-RU" sz="1200" dirty="0"/>
          </a:p>
          <a:p>
            <a:pPr marL="285750" indent="-285750"/>
            <a:endParaRPr lang="ru-RU" sz="1200" dirty="0"/>
          </a:p>
          <a:p>
            <a:pPr marL="285750" indent="-285750">
              <a:buFontTx/>
              <a:buNone/>
            </a:pPr>
            <a:endParaRPr lang="ru-RU" sz="1200" dirty="0" smtClean="0"/>
          </a:p>
          <a:p>
            <a:pPr marL="285750" indent="-285750">
              <a:buFontTx/>
              <a:buNone/>
            </a:pPr>
            <a:endParaRPr lang="ru-RU" sz="1200" dirty="0" smtClean="0"/>
          </a:p>
          <a:p>
            <a:pPr marL="285750" indent="-285750">
              <a:buFontTx/>
              <a:buNone/>
            </a:pPr>
            <a:endParaRPr lang="ru-RU" sz="1200" dirty="0" smtClean="0"/>
          </a:p>
          <a:p>
            <a:pPr marL="285750" indent="-285750">
              <a:buFontTx/>
              <a:buNone/>
            </a:pPr>
            <a:endParaRPr lang="ru-RU" sz="1200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23825"/>
            <a:ext cx="6096000" cy="85248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/>
              <a:t>Обратная связь.</a:t>
            </a:r>
          </a:p>
        </p:txBody>
      </p:sp>
      <p:pic>
        <p:nvPicPr>
          <p:cNvPr id="6" name="Picture 1" descr="C:\Users\www\Desktop\преза\обратная связь\fotolia_57187067_s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6300" t="4851" r="54851" b="56300"/>
          <a:stretch>
            <a:fillRect/>
          </a:stretch>
        </p:blipFill>
        <p:spPr bwMode="auto">
          <a:xfrm>
            <a:off x="1315231" y="1398968"/>
            <a:ext cx="1191051" cy="119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www\Desktop\преза\обратная связь\fotolia_57187067_s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55340" t="53273" r="7455" b="7455"/>
          <a:stretch>
            <a:fillRect/>
          </a:stretch>
        </p:blipFill>
        <p:spPr bwMode="auto">
          <a:xfrm>
            <a:off x="1315231" y="3369539"/>
            <a:ext cx="1191051" cy="1257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:\Users\www\Desktop\маркетинг\рамочка симпатичн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3631" y="1308722"/>
            <a:ext cx="4896544" cy="1522970"/>
          </a:xfrm>
          <a:prstGeom prst="rect">
            <a:avLst/>
          </a:prstGeom>
          <a:noFill/>
        </p:spPr>
      </p:pic>
      <p:pic>
        <p:nvPicPr>
          <p:cNvPr id="9" name="Picture 6" descr="C:\Users\www\Desktop\маркетинг\рамочка симпатичн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7399" y="3252938"/>
            <a:ext cx="4830374" cy="15229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396538" y="3625022"/>
            <a:ext cx="365074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ED8620"/>
                </a:solidFill>
              </a:rPr>
              <a:t>Софейкина Елена Евгеньевна</a:t>
            </a:r>
            <a:endParaRPr lang="en-US" b="1" dirty="0" smtClean="0">
              <a:solidFill>
                <a:srgbClr val="ED8620"/>
              </a:solidFill>
            </a:endParaRPr>
          </a:p>
          <a:p>
            <a:pPr algn="ctr"/>
            <a:endParaRPr lang="en-US" sz="1000" b="1" dirty="0">
              <a:solidFill>
                <a:srgbClr val="ED8620"/>
              </a:solidFill>
            </a:endParaRPr>
          </a:p>
          <a:p>
            <a:pPr algn="ctr"/>
            <a:r>
              <a:rPr lang="en-US" b="1" dirty="0" smtClean="0">
                <a:solidFill>
                  <a:srgbClr val="ED8620"/>
                </a:solidFill>
              </a:rPr>
              <a:t>8 (910) 109-84-07</a:t>
            </a:r>
            <a:endParaRPr lang="ru-RU" b="1" dirty="0">
              <a:solidFill>
                <a:srgbClr val="ED862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78867" y="1611945"/>
            <a:ext cx="3884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 smtClean="0">
              <a:solidFill>
                <a:srgbClr val="ED8620"/>
              </a:solidFill>
            </a:endParaRPr>
          </a:p>
          <a:p>
            <a:pPr algn="ctr"/>
            <a:r>
              <a:rPr lang="en-US" b="1" dirty="0" smtClean="0">
                <a:solidFill>
                  <a:srgbClr val="ED8620"/>
                </a:solidFill>
              </a:rPr>
              <a:t>E-mail: eesofeykina@sberbank.ru</a:t>
            </a:r>
            <a:endParaRPr lang="ru-RU" b="1" dirty="0">
              <a:solidFill>
                <a:srgbClr val="ED862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egy_style_v1.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Strategy_style_v1.1</Template>
  <TotalTime>2470</TotalTime>
  <Words>498</Words>
  <Application>Microsoft Office PowerPoint</Application>
  <PresentationFormat>Экран (16:9)</PresentationFormat>
  <Paragraphs>158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Strategy_style_v1.1</vt:lpstr>
      <vt:lpstr>Специальное оформление</vt:lpstr>
      <vt:lpstr>Локальная промо-акция «Ипотечный марафон». Приглашение к участию в акции.    </vt:lpstr>
      <vt:lpstr>Локальная промо-акция «Ипотечный марафон». Условия для агентств-партнеров (точек продаж)    </vt:lpstr>
      <vt:lpstr>Локальная промо-акция «Ипотечный марафон». Условия для риэлторов и брокеров партнеров банка   </vt:lpstr>
      <vt:lpstr> Локальная промо-акция «Ипотечный марафон».  Особые условия    </vt:lpstr>
      <vt:lpstr>Локальная промо-акция «Ипотечный марафон». Награждение.</vt:lpstr>
      <vt:lpstr>Обратная связь.</vt:lpstr>
    </vt:vector>
  </TitlesOfParts>
  <Company>VVB SBRF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Оперативное совещание с Председателем</dc:title>
  <dc:creator>Потапов Андрей Владимирович</dc:creator>
  <cp:lastModifiedBy>Трифонов Ф.М.</cp:lastModifiedBy>
  <cp:revision>174</cp:revision>
  <dcterms:created xsi:type="dcterms:W3CDTF">2014-04-09T13:23:55Z</dcterms:created>
  <dcterms:modified xsi:type="dcterms:W3CDTF">2015-12-01T08:21:02Z</dcterms:modified>
</cp:coreProperties>
</file>